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1C9BD-65A8-08E6-B94F-298C03E63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47420A6-B0A9-DC08-9F1F-587E3665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217E919-CEBD-7361-2142-352AE097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D68653-66C0-EF01-08C7-38F117FE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0E18D4-7035-E1E2-B7B4-02DEB102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48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34EF8-74E2-F441-661E-827AC3EE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21D5D19-18F5-9761-1C8A-9B56AD5A0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286824C-D54A-D4DE-1A03-386EFD63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64FBC6-7E77-A72D-CE42-E6835A66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C386EF-FB56-E015-9E75-28BD233F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7541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7A1115C-2EC8-019B-88FB-E3C2F98CC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839EFA-349D-82E1-054A-CF5D76519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9D2942-88D9-947C-D8AD-57D0691E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F222F0-E562-A94A-5719-A059F22A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9D928A-E162-B480-A0FE-2D55BE41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564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Naam di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Naam dia</a:t>
            </a:r>
          </a:p>
        </p:txBody>
      </p:sp>
      <p:sp>
        <p:nvSpPr>
          <p:cNvPr id="43" name="Ondertitel di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Ondertitel dia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Dia-opsommingstekst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765643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n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Auteur en datum</a:t>
            </a:r>
          </a:p>
        </p:txBody>
      </p:sp>
      <p:sp>
        <p:nvSpPr>
          <p:cNvPr id="12" name="Naam presentati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Naam presentatie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Ondertitel presentatie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4447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opsomm.,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ndertitel di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Ondertitel dia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Dia-opsommingstekst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Naam dia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Naam dia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9347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529A9-5E1E-8122-52F8-65D36E7A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30340A-8D94-E93F-74FE-B67DF7340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F48DDA-4766-8C0D-DB92-DE8241A5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F0CACA-DE85-A4CE-90CC-5305C277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01F545-C747-7184-1601-B2594444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704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1F6DA-830F-B99B-521A-E711AEDC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F60E5D0-198F-E820-A4F6-1927864C5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A73EF61-7BD3-D357-4CCD-E86F7B4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710D8B-6F94-FC84-DDA4-A30D9EC68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B59A95-175C-511B-25ED-A4356D94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40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5C76A-831D-1854-B8BF-CF1C0D2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EE9F86-3D45-70A4-5905-B9AFD97DD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050AB8-55B3-2326-E1B8-5794BEC9A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C6696D-C101-542A-BEA3-ED963B87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FB20A5F-A863-9EDC-94FC-7C57BC82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10E16B6-2C69-300F-43ED-FC6F2F6C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323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EC7E7-7295-08D0-AC31-175CFA26B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DD8BE5-3C69-BF5A-A8BF-FFF5804EC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E9B445-193E-FE09-A073-348DC4B2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8662C44-339F-21C4-A3D5-CB3F0BF60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AFA18B1-2E62-92FE-922D-F27F97BAD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EE6FDCF-A258-D41A-3398-6FBED42B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1AA8B8-1C07-B909-1460-9D03B8D7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11B2CCA-2533-58FF-4496-F60F8460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95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37C40-D461-8223-27E3-BF891886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55499A-A083-B59E-E493-91667CD8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0ECE4A-F431-8305-D14B-B7F6CD8B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C949D12-17E9-8FAF-F519-4922E49E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399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7B85E1-0D6C-0478-F7AE-84AD84F9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6E6AA7-EF63-C5B8-10ED-4B7AA90A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1C0023-03C5-4F39-3D58-7C3B21E6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394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2FFC4-EA9D-E9D2-53E9-733E0AF0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45672A-F73B-5CC3-DD07-14E597C8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5FC88E-20AD-D66C-ABC0-A34E6EA2F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CC51B6-FBAD-D0A0-4458-A7528F430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A90567-0B11-A8DF-CABC-ADC4792F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B20BA6-8B02-A0F9-9B8C-28B941CB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995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6D3C9-54A7-5D76-C6F0-BEE905F7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777D0EA-DF72-F96E-7F66-A66D00CBB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1B4E9-4F98-1D32-2F98-64A95DBFD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B3825A-DAB3-2029-BEC4-3180F2DD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49F28B-0C10-73A1-92DE-459BA4D3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05C4DA-1047-9E3F-53A5-FF0609CC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16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E798862-1272-2128-DCD0-B38A35BA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1C8E73-F004-9DDA-6E74-30F9E0AB3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BB4657-E246-1422-B785-82C3C4FA8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60F6F-A635-8D4E-B907-DD951D261DE2}" type="datetimeFigureOut">
              <a:rPr lang="nl-NL" smtClean="0"/>
              <a:t>27-03-2023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4A5D1C-093C-6669-7018-E6CDE352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D150FF-B08A-6539-30FD-7A25389A8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8FC1B-40C3-AA4A-8ADD-96D90C25C4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46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eeplearning.ai/ai-notes/initialization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Neural N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Nets</a:t>
            </a:r>
          </a:p>
        </p:txBody>
      </p:sp>
      <p:sp>
        <p:nvSpPr>
          <p:cNvPr id="174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nl-NL" dirty="0"/>
              <a:t>Welke stappen doorlopen?</a:t>
            </a:r>
            <a:endParaRPr dirty="0"/>
          </a:p>
        </p:txBody>
      </p:sp>
      <p:sp>
        <p:nvSpPr>
          <p:cNvPr id="175" name="Initialiseer paramet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Initialiseer</a:t>
            </a:r>
            <a:r>
              <a:rPr dirty="0"/>
              <a:t> parameters</a:t>
            </a:r>
          </a:p>
          <a:p>
            <a:r>
              <a:rPr dirty="0"/>
              <a:t>Matrix </a:t>
            </a:r>
            <a:r>
              <a:rPr dirty="0" err="1"/>
              <a:t>vermenigvuldiging</a:t>
            </a:r>
            <a:r>
              <a:rPr dirty="0"/>
              <a:t>: Forward propagation</a:t>
            </a:r>
          </a:p>
          <a:p>
            <a:r>
              <a:rPr dirty="0"/>
              <a:t>Activation functions</a:t>
            </a:r>
          </a:p>
          <a:p>
            <a:r>
              <a:rPr dirty="0"/>
              <a:t>Cost functions</a:t>
            </a:r>
          </a:p>
          <a:p>
            <a:r>
              <a:rPr dirty="0"/>
              <a:t>Backpropagation &amp; update parameters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uteur en datu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</p:txBody>
      </p:sp>
      <p:sp>
        <p:nvSpPr>
          <p:cNvPr id="217" name="Cost functio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Cost functions</a:t>
            </a:r>
          </a:p>
        </p:txBody>
      </p:sp>
      <p:sp>
        <p:nvSpPr>
          <p:cNvPr id="218" name="Ondertitel presentati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aarom cost func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Waarom cost functions?</a:t>
            </a:r>
          </a:p>
        </p:txBody>
      </p:sp>
      <p:sp>
        <p:nvSpPr>
          <p:cNvPr id="221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22" name="Indicatie van hoe goed (of slecht?) het model het do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Indicatie van hoe goed (of slecht?) het model het doet</a:t>
            </a:r>
          </a:p>
          <a:p>
            <a:r>
              <a:t>Error, loss en cost</a:t>
            </a:r>
          </a:p>
          <a:p>
            <a:pPr lvl="1"/>
            <a:r>
              <a:t>Error: afstand tussen datapunt en voorspelling</a:t>
            </a:r>
          </a:p>
          <a:p>
            <a:pPr lvl="1"/>
            <a:r>
              <a:t>Loss: hoe erg is die afstand? Squared error loss? Symmetrische loss?</a:t>
            </a:r>
          </a:p>
          <a:p>
            <a:pPr lvl="1"/>
            <a:r>
              <a:t>Cost: Aggregeren over hele dataset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Voorbeelden van Cost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Voorbeelden van Cost Functions</a:t>
            </a:r>
          </a:p>
        </p:txBody>
      </p:sp>
      <p:sp>
        <p:nvSpPr>
          <p:cNvPr id="225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26" name="Mean Squared Error: Regression probl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Mean Squared Error: Regression problems</a:t>
            </a:r>
          </a:p>
          <a:p>
            <a:r>
              <a:t>Log loss (cross entropy loss): Classification problems</a:t>
            </a:r>
          </a:p>
        </p:txBody>
      </p:sp>
      <p:grpSp>
        <p:nvGrpSpPr>
          <p:cNvPr id="229" name="Afbeeldingengalerij"/>
          <p:cNvGrpSpPr/>
          <p:nvPr/>
        </p:nvGrpSpPr>
        <p:grpSpPr>
          <a:xfrm>
            <a:off x="6789779" y="3263312"/>
            <a:ext cx="5189969" cy="3856937"/>
            <a:chOff x="0" y="0"/>
            <a:chExt cx="10379936" cy="7713872"/>
          </a:xfrm>
        </p:grpSpPr>
        <p:pic>
          <p:nvPicPr>
            <p:cNvPr id="227" name="cross_entropy.jpeg" descr="cross_entropy.jpeg"/>
            <p:cNvPicPr>
              <a:picLocks noChangeAspect="1"/>
            </p:cNvPicPr>
            <p:nvPr/>
          </p:nvPicPr>
          <p:blipFill>
            <a:blip r:embed="rId2"/>
            <a:srcRect t="1929" b="1929"/>
            <a:stretch>
              <a:fillRect/>
            </a:stretch>
          </p:blipFill>
          <p:spPr>
            <a:xfrm>
              <a:off x="0" y="0"/>
              <a:ext cx="10379937" cy="7125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Bijschrift"/>
            <p:cNvSpPr/>
            <p:nvPr/>
          </p:nvSpPr>
          <p:spPr>
            <a:xfrm>
              <a:off x="0" y="7201706"/>
              <a:ext cx="10379937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Bijschrift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uteur en datu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</p:txBody>
      </p:sp>
      <p:sp>
        <p:nvSpPr>
          <p:cNvPr id="232" name="Backpropag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Backpropagation</a:t>
            </a:r>
          </a:p>
        </p:txBody>
      </p:sp>
      <p:sp>
        <p:nvSpPr>
          <p:cNvPr id="233" name="Ondertitel presentati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 dirty="0"/>
              <a:t>Zie les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teur en datu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</p:txBody>
      </p:sp>
      <p:sp>
        <p:nvSpPr>
          <p:cNvPr id="178" name="Initialize Parameter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Initialize Parameters</a:t>
            </a:r>
          </a:p>
        </p:txBody>
      </p:sp>
      <p:sp>
        <p:nvSpPr>
          <p:cNvPr id="179" name="Ondertitel presentati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nitialize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Initialize parameters</a:t>
            </a:r>
          </a:p>
        </p:txBody>
      </p:sp>
      <p:sp>
        <p:nvSpPr>
          <p:cNvPr id="182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nl-NL" dirty="0"/>
              <a:t>Gewichten initialiseren op een begin waarde, wat is een goede startwaarde?</a:t>
            </a:r>
            <a:endParaRPr dirty="0"/>
          </a:p>
        </p:txBody>
      </p:sp>
      <p:sp>
        <p:nvSpPr>
          <p:cNvPr id="183" name="Waaro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Waarom?</a:t>
            </a:r>
          </a:p>
          <a:p>
            <a:r>
              <a:t>Voor nu:</a:t>
            </a:r>
          </a:p>
          <a:p>
            <a:pPr lvl="1"/>
            <a:r>
              <a:t>Kleine random getallen</a:t>
            </a:r>
          </a:p>
          <a:p>
            <a:pPr lvl="2"/>
            <a:r>
              <a:t>Bijvoorbeeld tussen -1,1</a:t>
            </a:r>
          </a:p>
          <a:p>
            <a:pPr lvl="1"/>
            <a:r>
              <a:t>Gaussian distribution</a:t>
            </a:r>
          </a:p>
          <a:p>
            <a:pPr lvl="1"/>
            <a:endParaRPr/>
          </a:p>
          <a:p>
            <a:pPr lvl="1"/>
            <a:r>
              <a:rPr u="sng">
                <a:hlinkClick r:id="rId2"/>
              </a:rPr>
              <a:t>https://www.deeplearning.ai/ai-notes/initialization/</a:t>
            </a:r>
          </a:p>
        </p:txBody>
      </p:sp>
      <p:grpSp>
        <p:nvGrpSpPr>
          <p:cNvPr id="186" name="Afbeeldingengalerij"/>
          <p:cNvGrpSpPr/>
          <p:nvPr/>
        </p:nvGrpSpPr>
        <p:grpSpPr>
          <a:xfrm>
            <a:off x="5848063" y="2472646"/>
            <a:ext cx="5254904" cy="3725401"/>
            <a:chOff x="0" y="0"/>
            <a:chExt cx="10509805" cy="7450801"/>
          </a:xfrm>
        </p:grpSpPr>
        <p:pic>
          <p:nvPicPr>
            <p:cNvPr id="184" name="standard-normal-distribution-1024x633.png" descr="standard-normal-distribution-1024x633.png"/>
            <p:cNvPicPr>
              <a:picLocks noChangeAspect="1"/>
            </p:cNvPicPr>
            <p:nvPr/>
          </p:nvPicPr>
          <p:blipFill>
            <a:blip r:embed="rId3"/>
            <a:srcRect l="2664" r="2664"/>
            <a:stretch>
              <a:fillRect/>
            </a:stretch>
          </p:blipFill>
          <p:spPr>
            <a:xfrm>
              <a:off x="0" y="0"/>
              <a:ext cx="10509806" cy="6862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Bijschrift"/>
            <p:cNvSpPr/>
            <p:nvPr/>
          </p:nvSpPr>
          <p:spPr>
            <a:xfrm>
              <a:off x="0" y="6938635"/>
              <a:ext cx="10509806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Bijschrift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teur en datu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endParaRPr/>
          </a:p>
        </p:txBody>
      </p:sp>
      <p:sp>
        <p:nvSpPr>
          <p:cNvPr id="189" name="Activation functio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Activation functions</a:t>
            </a:r>
          </a:p>
        </p:txBody>
      </p:sp>
      <p:sp>
        <p:nvSpPr>
          <p:cNvPr id="190" name="Ondertitel presentati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aarom activatie functi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Waarom activatie functie?</a:t>
            </a:r>
          </a:p>
        </p:txBody>
      </p:sp>
      <p:sp>
        <p:nvSpPr>
          <p:cNvPr id="193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194" name="Non-linearite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Non-</a:t>
            </a:r>
            <a:r>
              <a:rPr dirty="0" err="1"/>
              <a:t>lineariteit</a:t>
            </a:r>
            <a:endParaRPr dirty="0"/>
          </a:p>
          <a:p>
            <a:r>
              <a:rPr dirty="0"/>
              <a:t>Hidden layers </a:t>
            </a:r>
            <a:r>
              <a:rPr dirty="0" err="1"/>
              <a:t>vallen</a:t>
            </a:r>
            <a:r>
              <a:rPr dirty="0"/>
              <a:t> </a:t>
            </a:r>
            <a:r>
              <a:rPr dirty="0" err="1"/>
              <a:t>weg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</a:t>
            </a:r>
            <a:r>
              <a:rPr dirty="0" err="1"/>
              <a:t>alles</a:t>
            </a:r>
            <a:r>
              <a:rPr dirty="0"/>
              <a:t> </a:t>
            </a:r>
            <a:r>
              <a:rPr dirty="0" err="1"/>
              <a:t>lineair</a:t>
            </a:r>
            <a:r>
              <a:rPr dirty="0"/>
              <a:t> is</a:t>
            </a:r>
            <a:endParaRPr lang="nl-NL" dirty="0"/>
          </a:p>
          <a:p>
            <a:r>
              <a:rPr lang="nl-NL" dirty="0"/>
              <a:t>Anders doe je in feiten gewoon lineaire regressie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197" name="Vaak gebruikt in de laatste laag in multi-class classificatie vraagstukken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Vaak gebruikt in de laatste laag in multi-class classificatie vraagstukken.</a:t>
            </a:r>
          </a:p>
          <a:p>
            <a:r>
              <a:t>Zet output om in probabilities</a:t>
            </a:r>
          </a:p>
        </p:txBody>
      </p:sp>
      <p:sp>
        <p:nvSpPr>
          <p:cNvPr id="198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Softmax</a:t>
            </a:r>
          </a:p>
        </p:txBody>
      </p:sp>
      <p:pic>
        <p:nvPicPr>
          <p:cNvPr id="19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124" y="1873250"/>
            <a:ext cx="6051551" cy="311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02" name="Vaak gebruikt in de laatste laag in binary-class classificatie vraagstukken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Vaak gebruikt in de laatste laag in binary-class classificatie vraagstukken.</a:t>
            </a:r>
          </a:p>
        </p:txBody>
      </p:sp>
      <p:sp>
        <p:nvSpPr>
          <p:cNvPr id="203" name="Sigmoi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Sigmoid</a:t>
            </a:r>
          </a:p>
        </p:txBody>
      </p:sp>
      <p:pic>
        <p:nvPicPr>
          <p:cNvPr id="204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710" y="1476873"/>
            <a:ext cx="5856380" cy="3904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07" name="Vaak gebruikt in hidden layer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Vaak gebruikt in hidden layers</a:t>
            </a:r>
          </a:p>
          <a:p>
            <a:r>
              <a:t>Is vergelijkbaar met de sigmoid functie maar dan tussen [-1,1]</a:t>
            </a:r>
          </a:p>
          <a:p>
            <a:r>
              <a:t>Helpt bij het leren door kruising bij 0 in plaats van 0.5</a:t>
            </a:r>
          </a:p>
          <a:p>
            <a:r>
              <a:t>Bijna altijd beter dan Sigmoid behalve bij Binary-class classification layers</a:t>
            </a:r>
          </a:p>
        </p:txBody>
      </p:sp>
      <p:sp>
        <p:nvSpPr>
          <p:cNvPr id="208" name="Tan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Tanh</a:t>
            </a:r>
          </a:p>
        </p:txBody>
      </p:sp>
      <p:pic>
        <p:nvPicPr>
          <p:cNvPr id="209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07" y="1578005"/>
            <a:ext cx="5552986" cy="370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ndertitel di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12" name="Vaak gebruikt in hidden layer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Vaak gebruikt in hidden layers</a:t>
            </a:r>
          </a:p>
          <a:p>
            <a:r>
              <a:t>Leert beter dan Tanh &amp; Sigmoid bij hele grote of kleine input</a:t>
            </a:r>
          </a:p>
        </p:txBody>
      </p:sp>
      <p:sp>
        <p:nvSpPr>
          <p:cNvPr id="213" name="ReL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ReLU</a:t>
            </a:r>
          </a:p>
        </p:txBody>
      </p:sp>
      <p:pic>
        <p:nvPicPr>
          <p:cNvPr id="214" name="Afbeelding" descr="Afbee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354" y="1097591"/>
            <a:ext cx="6217091" cy="4662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A0B4C524F55429CE2FD5B93B01F74" ma:contentTypeVersion="10" ma:contentTypeDescription="Create a new document." ma:contentTypeScope="" ma:versionID="f9aafbd4da08368b74f79f2a9f56fa2a">
  <xsd:schema xmlns:xsd="http://www.w3.org/2001/XMLSchema" xmlns:xs="http://www.w3.org/2001/XMLSchema" xmlns:p="http://schemas.microsoft.com/office/2006/metadata/properties" xmlns:ns2="ea016a50-4395-487d-ae85-89d5607ff42b" xmlns:ns3="1f7ab50f-86ca-4990-8cf2-d29dc34c52f9" targetNamespace="http://schemas.microsoft.com/office/2006/metadata/properties" ma:root="true" ma:fieldsID="401168ac5d126397fa03afd3a484a72a" ns2:_="" ns3:_="">
    <xsd:import namespace="ea016a50-4395-487d-ae85-89d5607ff42b"/>
    <xsd:import namespace="1f7ab50f-86ca-4990-8cf2-d29dc34c5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16a50-4395-487d-ae85-89d5607ff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7ab50f-86ca-4990-8cf2-d29dc34c52f9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c553c83-21a0-4f36-b48d-eeb13dd4fc9a}" ma:internalName="TaxCatchAll" ma:showField="CatchAllData" ma:web="1f7ab50f-86ca-4990-8cf2-d29dc34c52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16a50-4395-487d-ae85-89d5607ff42b">
      <Terms xmlns="http://schemas.microsoft.com/office/infopath/2007/PartnerControls"/>
    </lcf76f155ced4ddcb4097134ff3c332f>
    <TaxCatchAll xmlns="1f7ab50f-86ca-4990-8cf2-d29dc34c52f9" xsi:nil="true"/>
  </documentManagement>
</p:properties>
</file>

<file path=customXml/itemProps1.xml><?xml version="1.0" encoding="utf-8"?>
<ds:datastoreItem xmlns:ds="http://schemas.openxmlformats.org/officeDocument/2006/customXml" ds:itemID="{AF91AAC7-0DA6-41A2-8F57-CFD18C469A3E}"/>
</file>

<file path=customXml/itemProps2.xml><?xml version="1.0" encoding="utf-8"?>
<ds:datastoreItem xmlns:ds="http://schemas.openxmlformats.org/officeDocument/2006/customXml" ds:itemID="{EE3F7BAA-F7F8-4214-8BBE-FFF7AC592ED5}"/>
</file>

<file path=customXml/itemProps3.xml><?xml version="1.0" encoding="utf-8"?>
<ds:datastoreItem xmlns:ds="http://schemas.openxmlformats.org/officeDocument/2006/customXml" ds:itemID="{0931A5A0-166F-4C4B-82F7-DF934794DCF1}"/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251</Words>
  <Application>Microsoft Macintosh PowerPoint</Application>
  <PresentationFormat>Breedbeeld</PresentationFormat>
  <Paragraphs>49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Neural Nets</vt:lpstr>
      <vt:lpstr>Initialize Parameters</vt:lpstr>
      <vt:lpstr>Initialize parameters</vt:lpstr>
      <vt:lpstr>Activation functions</vt:lpstr>
      <vt:lpstr>Waarom activatie functie?</vt:lpstr>
      <vt:lpstr>Softmax</vt:lpstr>
      <vt:lpstr>Sigmoid</vt:lpstr>
      <vt:lpstr>Tanh</vt:lpstr>
      <vt:lpstr>ReLU</vt:lpstr>
      <vt:lpstr>Cost functions</vt:lpstr>
      <vt:lpstr>Waarom cost functions?</vt:lpstr>
      <vt:lpstr>Voorbeelden van Cost Functions</vt:lpstr>
      <vt:lpstr>Backpropagation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Nets</dc:title>
  <dc:creator>Smitskamp, F. (Frank)</dc:creator>
  <cp:lastModifiedBy>Smitskamp, F. (Frank)</cp:lastModifiedBy>
  <cp:revision>2</cp:revision>
  <dcterms:created xsi:type="dcterms:W3CDTF">2023-03-27T14:24:52Z</dcterms:created>
  <dcterms:modified xsi:type="dcterms:W3CDTF">2023-03-29T17:20:02Z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0x01010065DA0B4C524F55429CE2FD5B93B01F74</vt:lpwstr>
  </property>
</Properties>
</file>